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426" r:id="rId2"/>
    <p:sldId id="465" r:id="rId3"/>
    <p:sldId id="464" r:id="rId4"/>
    <p:sldId id="494" r:id="rId5"/>
    <p:sldId id="500" r:id="rId6"/>
    <p:sldId id="501" r:id="rId7"/>
    <p:sldId id="505" r:id="rId8"/>
    <p:sldId id="508" r:id="rId9"/>
  </p:sldIdLst>
  <p:sldSz cx="9144000" cy="6858000" type="screen4x3"/>
  <p:notesSz cx="6997700" cy="9271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20">
          <p15:clr>
            <a:srgbClr val="A4A3A4"/>
          </p15:clr>
        </p15:guide>
        <p15:guide id="2" pos="22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CCFF"/>
    <a:srgbClr val="008000"/>
    <a:srgbClr val="FFFF66"/>
    <a:srgbClr val="0033CC"/>
    <a:srgbClr val="CC00FF"/>
    <a:srgbClr val="FF0000"/>
    <a:srgbClr val="051C43"/>
    <a:srgbClr val="FF58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49" autoAdjust="0"/>
    <p:restoredTop sz="94601" autoAdjust="0"/>
  </p:normalViewPr>
  <p:slideViewPr>
    <p:cSldViewPr showGuides="1">
      <p:cViewPr>
        <p:scale>
          <a:sx n="75" d="100"/>
          <a:sy n="75" d="100"/>
        </p:scale>
        <p:origin x="-306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76" d="100"/>
          <a:sy n="76" d="100"/>
        </p:scale>
        <p:origin x="-1932" y="-102"/>
      </p:cViewPr>
      <p:guideLst>
        <p:guide orient="horz" pos="2920"/>
        <p:guide pos="22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endParaRPr lang="en-US" altLang="en-US"/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endParaRPr lang="en-US" altLang="en-US"/>
          </a:p>
        </p:txBody>
      </p:sp>
      <p:sp>
        <p:nvSpPr>
          <p:cNvPr id="132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7450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endParaRPr lang="en-US" altLang="en-US"/>
          </a:p>
        </p:txBody>
      </p:sp>
      <p:sp>
        <p:nvSpPr>
          <p:cNvPr id="132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5575" y="8807450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fld id="{CA6A59FE-5664-4175-BB34-575B90FDA8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25710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endParaRPr lang="en-US" alt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endParaRPr lang="en-US" alt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5325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3450" y="4403725"/>
            <a:ext cx="5130800" cy="417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7450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endParaRPr lang="en-US" alt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07450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fld id="{9FBC439A-47A9-4B44-81A7-87E3C1225DF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302899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D0CAD9-0CEC-42C6-A486-E86AB0C5F1F6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359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8975"/>
            <a:ext cx="4692650" cy="3519488"/>
          </a:xfrm>
          <a:ln/>
        </p:spPr>
      </p:sp>
      <p:sp>
        <p:nvSpPr>
          <p:cNvPr id="359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0750" y="4437063"/>
            <a:ext cx="5143500" cy="4132262"/>
          </a:xfrm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48041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CB5A49-7B51-4D7C-971F-7141368B1247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453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3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0088" y="4403725"/>
            <a:ext cx="5597525" cy="4171950"/>
          </a:xfrm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41478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BD7527-1501-4239-A4A0-056DEFFD71A0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451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1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0088" y="4403725"/>
            <a:ext cx="5597525" cy="4171950"/>
          </a:xfrm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15766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5D54D8-F121-4C6E-8483-6977346B5364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524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4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0088" y="4403725"/>
            <a:ext cx="5597525" cy="4171950"/>
          </a:xfrm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1968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1267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1271" name="Rectangle 1031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30 April 2015</a:t>
            </a:r>
            <a:endParaRPr lang="en-US" altLang="en-US"/>
          </a:p>
        </p:txBody>
      </p:sp>
      <p:sp>
        <p:nvSpPr>
          <p:cNvPr id="11274" name="Rectangle 103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FB7381B-F047-4AD7-8B04-F811A5FE883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1276" name="Rectangle 103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Copyright © 2015  BEST Robotics, Inc.  All rights reserved.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30 April 2015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Copyright © 2015  BEST Robotics, Inc.  All rights reserved.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56AB4C-7C82-49B9-8821-CCACD0C9A2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0255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04800"/>
            <a:ext cx="19431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04800"/>
            <a:ext cx="56769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30 April 2015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Copyright © 2015  BEST Robotics, Inc.  All rights reserved.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CA062C-28C3-43E3-ABEA-6FBBEF313CA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404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30 April 2015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Copyright © 2015  BEST Robotics, Inc.  All rights reserved.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64D9A1-690F-4284-9B9C-BD594826D5B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0160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30 April 2015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Copyright © 2015  BEST Robotics, Inc.  All rights reserved.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B21D82-86F7-483A-AD99-3FEA2D1A12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1282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30 April 2015</a:t>
            </a: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Copyright © 2015  BEST Robotics, Inc.  All rights reserved.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A2B5CB-4CDA-4B32-9EDC-4B34B34E1CB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2469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30 April 2015</a:t>
            </a:r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Copyright © 2015  BEST Robotics, Inc.  All rights reserved.</a:t>
            </a: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8CE9E7-5A24-4212-A5CB-8A0EA15CC6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8924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30 April 2015</a:t>
            </a:r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Copyright © 2015  BEST Robotics, Inc.  All rights reserved.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167858-873B-41D0-A31D-A9114BEB7B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0601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30 April 2015</a:t>
            </a: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Copyright © 2015  BEST Robotics, Inc.  All rights reserved.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9BB49D-C74A-4F53-A612-81589AED00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8709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30 April 2015</a:t>
            </a: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Copyright © 2015  BEST Robotics, Inc.  All rights reserved.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84EE4B-3AE8-4051-B48A-736EC01CE8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3818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30 April 2015</a:t>
            </a: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Copyright © 2015  BEST Robotics, Inc.  All rights reserved.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4BDE5B-20A6-4B53-8826-D0BD9C4E603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7382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4800"/>
            <a:ext cx="6705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19200"/>
            <a:ext cx="77724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77000"/>
            <a:ext cx="1905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r>
              <a:rPr lang="en-US" altLang="en-US" smtClean="0"/>
              <a:t>30 April 2015</a:t>
            </a:r>
            <a:endParaRPr lang="en-US" altLang="en-US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77000"/>
            <a:ext cx="28956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>
                <a:latin typeface="+mn-lt"/>
              </a:defRPr>
            </a:lvl1pPr>
          </a:lstStyle>
          <a:p>
            <a:r>
              <a:rPr lang="en-US" altLang="en-US" smtClean="0"/>
              <a:t>Copyright © 2015  BEST Robotics, Inc.  All rights reserved.</a:t>
            </a:r>
            <a:endParaRPr lang="en-US" altLang="en-US"/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7000"/>
            <a:ext cx="1905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4B198134-7218-47CC-9848-FC3A4A87DD98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1053" y="76200"/>
            <a:ext cx="1544015" cy="1143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051C43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51C4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51C4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51C4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51C4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51C4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51C4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51C4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51C4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w"/>
        <a:defRPr sz="2400">
          <a:solidFill>
            <a:srgbClr val="051C43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rgbClr val="051C43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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defRPr sz="22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defRPr sz="22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2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2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2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estinc.org/b_best_reason.php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2" name="Rectangle 12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altLang="en-US" b="1" dirty="0"/>
              <a:t>BEST Robotics, Inc</a:t>
            </a:r>
            <a:r>
              <a:rPr lang="en-US" altLang="en-US" b="1" dirty="0" smtClean="0"/>
              <a:t>.</a:t>
            </a:r>
          </a:p>
          <a:p>
            <a:endParaRPr lang="en-US" altLang="en-US" b="1" dirty="0" smtClean="0"/>
          </a:p>
          <a:p>
            <a:r>
              <a:rPr lang="en-US" b="1" dirty="0" smtClean="0">
                <a:hlinkClick r:id="rId3"/>
              </a:rPr>
              <a:t>www.bestinc.org/b_best_reason.php</a:t>
            </a:r>
            <a:endParaRPr lang="en-US" b="1" dirty="0" smtClean="0"/>
          </a:p>
          <a:p>
            <a:endParaRPr lang="en-US" altLang="en-US" b="1" dirty="0"/>
          </a:p>
          <a:p>
            <a:endParaRPr lang="en-US" altLang="en-US" dirty="0"/>
          </a:p>
          <a:p>
            <a:r>
              <a:rPr lang="en-US" altLang="en-US" dirty="0" smtClean="0"/>
              <a:t>2016</a:t>
            </a:r>
            <a:endParaRPr lang="en-US" altLang="en-US" dirty="0"/>
          </a:p>
        </p:txBody>
      </p:sp>
      <p:sp>
        <p:nvSpPr>
          <p:cNvPr id="358413" name="Rectangle 13"/>
          <p:cNvSpPr>
            <a:spLocks noChangeArrowheads="1"/>
          </p:cNvSpPr>
          <p:nvPr/>
        </p:nvSpPr>
        <p:spPr bwMode="auto">
          <a:xfrm>
            <a:off x="3124200" y="6477000"/>
            <a:ext cx="28956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en-US" sz="800" dirty="0">
                <a:latin typeface="Arial" charset="0"/>
              </a:rPr>
              <a:t>Copyright © </a:t>
            </a:r>
            <a:r>
              <a:rPr lang="en-US" altLang="en-US" sz="800" dirty="0" smtClean="0">
                <a:latin typeface="Arial" charset="0"/>
              </a:rPr>
              <a:t>2015  </a:t>
            </a:r>
            <a:r>
              <a:rPr lang="en-US" altLang="en-US" sz="800" dirty="0">
                <a:latin typeface="Arial" charset="0"/>
              </a:rPr>
              <a:t>BEST Robotics, Inc.  All rights reserved.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76200"/>
            <a:ext cx="3406268" cy="25215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30 April 2015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Copyright © 2015  BEST Robotics, Inc.  All rights reserved.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F38F0-3A44-439C-BECF-2621E28AE334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45261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Agenda</a:t>
            </a:r>
            <a:endParaRPr lang="en-US" altLang="en-US" dirty="0"/>
          </a:p>
        </p:txBody>
      </p:sp>
      <p:sp>
        <p:nvSpPr>
          <p:cNvPr id="45261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 smtClean="0"/>
              <a:t>What is BEST?</a:t>
            </a:r>
          </a:p>
          <a:p>
            <a:pPr lvl="1"/>
            <a:r>
              <a:rPr lang="en-US" altLang="en-US" dirty="0" smtClean="0"/>
              <a:t>BEST Mission and Inspiration</a:t>
            </a:r>
          </a:p>
          <a:p>
            <a:pPr lvl="1"/>
            <a:r>
              <a:rPr lang="en-US" altLang="en-US" dirty="0" smtClean="0"/>
              <a:t>Core Objectives and Values</a:t>
            </a:r>
          </a:p>
          <a:p>
            <a:r>
              <a:rPr lang="en-US" altLang="en-US" dirty="0" smtClean="0"/>
              <a:t>BEST Program</a:t>
            </a:r>
          </a:p>
          <a:p>
            <a:pPr lvl="1"/>
            <a:r>
              <a:rPr lang="en-US" altLang="en-US" dirty="0" smtClean="0"/>
              <a:t>How It Works</a:t>
            </a:r>
          </a:p>
          <a:p>
            <a:pPr lvl="1"/>
            <a:r>
              <a:rPr lang="en-US" altLang="en-US" dirty="0" smtClean="0"/>
              <a:t>Benefits to Students</a:t>
            </a:r>
          </a:p>
          <a:p>
            <a:pPr lvl="1"/>
            <a:r>
              <a:rPr lang="en-US" altLang="en-US" dirty="0" smtClean="0"/>
              <a:t>Testimony</a:t>
            </a:r>
          </a:p>
          <a:p>
            <a:pPr lvl="1"/>
            <a:r>
              <a:rPr lang="en-US" altLang="en-US" dirty="0" smtClean="0"/>
              <a:t>BEST Divisions</a:t>
            </a:r>
          </a:p>
          <a:p>
            <a:pPr lvl="1"/>
            <a:endParaRPr lang="en-US" altLang="en-US" dirty="0"/>
          </a:p>
          <a:p>
            <a:pPr lvl="1"/>
            <a:r>
              <a:rPr lang="en-US" altLang="en-US" dirty="0" smtClean="0"/>
              <a:t>Questions????</a:t>
            </a:r>
            <a:endParaRPr lang="en-US" altLang="en-US" dirty="0"/>
          </a:p>
          <a:p>
            <a:pPr marL="0" indent="0">
              <a:buNone/>
            </a:pPr>
            <a:endParaRPr lang="en-US" altLang="en-US" dirty="0"/>
          </a:p>
          <a:p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6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Mission</a:t>
            </a:r>
            <a:endParaRPr lang="en-US" altLang="en-US" dirty="0"/>
          </a:p>
        </p:txBody>
      </p:sp>
      <p:sp>
        <p:nvSpPr>
          <p:cNvPr id="450567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BEST </a:t>
            </a:r>
            <a:r>
              <a:rPr lang="en-US" dirty="0"/>
              <a:t>is a non-profit, volunteer-based organization </a:t>
            </a:r>
            <a:r>
              <a:rPr lang="en-US" dirty="0" smtClean="0"/>
              <a:t>whose mission </a:t>
            </a:r>
            <a:r>
              <a:rPr lang="en-US" dirty="0"/>
              <a:t>is to inspire students to pursue careers in engineering</a:t>
            </a:r>
            <a:r>
              <a:rPr lang="en-US" dirty="0" smtClean="0"/>
              <a:t>, science</a:t>
            </a:r>
            <a:r>
              <a:rPr lang="en-US" dirty="0"/>
              <a:t>, and technology through participation in a sports-like</a:t>
            </a:r>
            <a:r>
              <a:rPr lang="en-US" dirty="0" smtClean="0"/>
              <a:t>, science </a:t>
            </a:r>
            <a:r>
              <a:rPr lang="en-US" dirty="0"/>
              <a:t>and engineering-based robotics competition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30 April 2015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Copyright © 2015  BEST Robotics, Inc.  All rights reserved.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11B46-C557-4F55-95DF-F4C24CFCE376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BEST Program</a:t>
            </a:r>
            <a:endParaRPr lang="en-US" altLang="en-US"/>
          </a:p>
        </p:txBody>
      </p:sp>
      <p:sp>
        <p:nvSpPr>
          <p:cNvPr id="523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en-US" dirty="0" smtClean="0"/>
              <a:t>Targeted towards middle school and high school students</a:t>
            </a:r>
          </a:p>
          <a:p>
            <a:endParaRPr lang="en-US" altLang="en-US" dirty="0" smtClean="0"/>
          </a:p>
          <a:p>
            <a:r>
              <a:rPr lang="en-US" altLang="en-US" dirty="0" smtClean="0"/>
              <a:t>Fall competition starts in September and concludes six (6) weeks later in October</a:t>
            </a:r>
          </a:p>
          <a:p>
            <a:pPr lvl="1"/>
            <a:r>
              <a:rPr lang="en-US" altLang="en-US" dirty="0" smtClean="0"/>
              <a:t>Teams that win at the hub level advance to a regional championship</a:t>
            </a:r>
          </a:p>
          <a:p>
            <a:endParaRPr lang="en-US" altLang="en-US" dirty="0" smtClean="0"/>
          </a:p>
          <a:p>
            <a:r>
              <a:rPr lang="en-US" altLang="en-US" dirty="0" smtClean="0"/>
              <a:t>Student-designed, student-built, student-driven robots</a:t>
            </a:r>
          </a:p>
          <a:p>
            <a:pPr lvl="1"/>
            <a:r>
              <a:rPr lang="en-US" altLang="en-US" dirty="0" smtClean="0"/>
              <a:t>Students have the experience, including hands-on manufacturing</a:t>
            </a:r>
          </a:p>
          <a:p>
            <a:pPr lvl="1"/>
            <a:r>
              <a:rPr lang="en-US" altLang="en-US" dirty="0" smtClean="0"/>
              <a:t>Simulates real-world constraints with limited time and resources</a:t>
            </a:r>
          </a:p>
          <a:p>
            <a:endParaRPr lang="en-US" altLang="en-US" dirty="0" smtClean="0"/>
          </a:p>
          <a:p>
            <a:r>
              <a:rPr lang="en-US" altLang="en-US" dirty="0" smtClean="0"/>
              <a:t>Mentors – engineers from local companies – guide the students in the planning and construction of their robot</a:t>
            </a:r>
          </a:p>
          <a:p>
            <a:pPr lvl="1"/>
            <a:r>
              <a:rPr lang="en-US" altLang="en-US" dirty="0" smtClean="0"/>
              <a:t>Mentors may not design, build, or compete</a:t>
            </a:r>
          </a:p>
          <a:p>
            <a:pPr lvl="1"/>
            <a:r>
              <a:rPr lang="en-US" altLang="en-US" dirty="0" smtClean="0"/>
              <a:t>Mentors are the critical element of a team’s success! </a:t>
            </a:r>
            <a:endParaRPr lang="en-US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30 April 2015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Copyright © 2015  BEST Robotics, Inc.  All rights reserved.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A6D19-6BB3-45B2-B5F8-B9DA4E828C8E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BEST and Engineering Design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7772400" cy="4648200"/>
          </a:xfrm>
        </p:spPr>
        <p:txBody>
          <a:bodyPr/>
          <a:lstStyle/>
          <a:p>
            <a:r>
              <a:rPr lang="en-US" b="1" dirty="0"/>
              <a:t>The Engineering Design </a:t>
            </a:r>
            <a:r>
              <a:rPr lang="en-US" b="1" dirty="0" smtClean="0"/>
              <a:t>Process </a:t>
            </a:r>
            <a:r>
              <a:rPr lang="en-US" dirty="0" smtClean="0"/>
              <a:t>is </a:t>
            </a:r>
            <a:r>
              <a:rPr lang="en-US" dirty="0"/>
              <a:t>the fundamental problem-solving tool </a:t>
            </a:r>
            <a:r>
              <a:rPr lang="en-US" b="1" dirty="0" smtClean="0">
                <a:solidFill>
                  <a:srgbClr val="C00000"/>
                </a:solidFill>
              </a:rPr>
              <a:t>BEST</a:t>
            </a:r>
            <a:r>
              <a:rPr lang="en-US" b="1" dirty="0" smtClean="0"/>
              <a:t> </a:t>
            </a:r>
            <a:r>
              <a:rPr lang="en-US" dirty="0" smtClean="0"/>
              <a:t>teachers </a:t>
            </a:r>
            <a:r>
              <a:rPr lang="en-US" dirty="0"/>
              <a:t>and mentors use to help guide </a:t>
            </a:r>
            <a:r>
              <a:rPr lang="en-US" dirty="0" smtClean="0"/>
              <a:t>students through </a:t>
            </a:r>
            <a:r>
              <a:rPr lang="en-US" dirty="0"/>
              <a:t>the design-and-construction phase of </a:t>
            </a:r>
            <a:r>
              <a:rPr lang="en-US" dirty="0" smtClean="0"/>
              <a:t>the competition</a:t>
            </a:r>
            <a:r>
              <a:rPr lang="en-US" dirty="0"/>
              <a:t>.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BEST</a:t>
            </a:r>
            <a:r>
              <a:rPr lang="en-US" b="1" dirty="0" smtClean="0"/>
              <a:t> </a:t>
            </a:r>
            <a:r>
              <a:rPr lang="en-US" dirty="0"/>
              <a:t>is less about building robots and </a:t>
            </a:r>
            <a:r>
              <a:rPr lang="en-US" dirty="0" smtClean="0"/>
              <a:t>more about </a:t>
            </a:r>
            <a:r>
              <a:rPr lang="en-US" dirty="0"/>
              <a:t>teaching students how to analyze and </a:t>
            </a:r>
            <a:r>
              <a:rPr lang="en-US" dirty="0" smtClean="0"/>
              <a:t>solve problems</a:t>
            </a:r>
            <a:r>
              <a:rPr lang="en-US" dirty="0"/>
              <a:t>.</a:t>
            </a:r>
          </a:p>
          <a:p>
            <a:r>
              <a:rPr lang="en-US" dirty="0" smtClean="0"/>
              <a:t>What </a:t>
            </a:r>
            <a:r>
              <a:rPr lang="en-US" b="1" dirty="0">
                <a:solidFill>
                  <a:srgbClr val="C00000"/>
                </a:solidFill>
              </a:rPr>
              <a:t>BEST</a:t>
            </a:r>
            <a:r>
              <a:rPr lang="en-US" b="1" dirty="0"/>
              <a:t> </a:t>
            </a:r>
            <a:r>
              <a:rPr lang="en-US" dirty="0"/>
              <a:t>students learn is what industry needs </a:t>
            </a:r>
            <a:r>
              <a:rPr lang="en-US" dirty="0" smtClean="0"/>
              <a:t>in its </a:t>
            </a:r>
            <a:r>
              <a:rPr lang="en-US" dirty="0"/>
              <a:t>future workforce and what communities need </a:t>
            </a:r>
            <a:r>
              <a:rPr lang="en-US" dirty="0" smtClean="0"/>
              <a:t>in their </a:t>
            </a:r>
            <a:r>
              <a:rPr lang="en-US" dirty="0"/>
              <a:t>future leaders.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30 April 2015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Copyright © 2015  BEST Robotics, Inc.  All rights reserved.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4D9A1-690F-4284-9B9C-BD594826D5B3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742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BEST Divisions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BEST Robot Performance</a:t>
            </a:r>
          </a:p>
          <a:p>
            <a:pPr lvl="1"/>
            <a:r>
              <a:rPr lang="en-US" dirty="0" smtClean="0"/>
              <a:t>Team that scores the most points during seeding and finals rounds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BEST Award</a:t>
            </a:r>
          </a:p>
          <a:p>
            <a:pPr lvl="1"/>
            <a:r>
              <a:rPr lang="en-US" dirty="0" smtClean="0"/>
              <a:t>Given </a:t>
            </a:r>
            <a:r>
              <a:rPr lang="en-US" dirty="0"/>
              <a:t>for excellence in the </a:t>
            </a:r>
            <a:r>
              <a:rPr lang="en-US" dirty="0" smtClean="0"/>
              <a:t>process of </a:t>
            </a:r>
            <a:r>
              <a:rPr lang="en-US" dirty="0"/>
              <a:t>building the robot as well as the extent the </a:t>
            </a:r>
            <a:r>
              <a:rPr lang="en-US" dirty="0" smtClean="0"/>
              <a:t>teams boost </a:t>
            </a:r>
            <a:r>
              <a:rPr lang="en-US" dirty="0"/>
              <a:t>engineering, science, and technology </a:t>
            </a:r>
            <a:r>
              <a:rPr lang="en-US" dirty="0" smtClean="0"/>
              <a:t>within their </a:t>
            </a:r>
            <a:r>
              <a:rPr lang="en-US" dirty="0"/>
              <a:t>school and </a:t>
            </a:r>
            <a:r>
              <a:rPr lang="en-US" dirty="0" smtClean="0"/>
              <a:t>community</a:t>
            </a:r>
          </a:p>
          <a:p>
            <a:pPr lvl="2"/>
            <a:r>
              <a:rPr lang="en-US" dirty="0" smtClean="0"/>
              <a:t>Project engineering notebook</a:t>
            </a:r>
          </a:p>
          <a:p>
            <a:pPr lvl="2"/>
            <a:r>
              <a:rPr lang="en-US" dirty="0" smtClean="0"/>
              <a:t>Marketing presentation</a:t>
            </a:r>
          </a:p>
          <a:p>
            <a:pPr lvl="2"/>
            <a:r>
              <a:rPr lang="en-US" dirty="0" smtClean="0"/>
              <a:t>Conference exhibit and interviews</a:t>
            </a:r>
          </a:p>
          <a:p>
            <a:pPr lvl="2"/>
            <a:r>
              <a:rPr lang="en-US" dirty="0" smtClean="0"/>
              <a:t>Spirit and sportsmanship</a:t>
            </a:r>
          </a:p>
          <a:p>
            <a:pPr lvl="2"/>
            <a:r>
              <a:rPr lang="en-US" dirty="0" smtClean="0"/>
              <a:t>Robot performance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30 April 2015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Copyright © 2015  BEST Robotics, Inc.  All rights reserved.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4D9A1-690F-4284-9B9C-BD594826D5B3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097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BEST Benefits to Students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Increases </a:t>
            </a:r>
            <a:r>
              <a:rPr lang="en-US" dirty="0"/>
              <a:t>understanding of technical </a:t>
            </a:r>
            <a:r>
              <a:rPr lang="en-US" dirty="0" smtClean="0"/>
              <a:t>concepts and </a:t>
            </a:r>
            <a:r>
              <a:rPr lang="en-US" dirty="0"/>
              <a:t>scientific principles</a:t>
            </a:r>
          </a:p>
          <a:p>
            <a:r>
              <a:rPr lang="en-US" dirty="0" smtClean="0"/>
              <a:t>Provides </a:t>
            </a:r>
            <a:r>
              <a:rPr lang="en-US" dirty="0"/>
              <a:t>real-world </a:t>
            </a:r>
            <a:r>
              <a:rPr lang="en-US" dirty="0" smtClean="0"/>
              <a:t>science and engineering challenges with </a:t>
            </a:r>
            <a:r>
              <a:rPr lang="en-US" dirty="0"/>
              <a:t>limited resources</a:t>
            </a:r>
          </a:p>
          <a:p>
            <a:r>
              <a:rPr lang="en-US" dirty="0" smtClean="0"/>
              <a:t>Exposure </a:t>
            </a:r>
            <a:r>
              <a:rPr lang="en-US" dirty="0"/>
              <a:t>to the engineering </a:t>
            </a:r>
            <a:r>
              <a:rPr lang="en-US" dirty="0" smtClean="0"/>
              <a:t>process with </a:t>
            </a:r>
            <a:r>
              <a:rPr lang="en-US" dirty="0"/>
              <a:t>constrained time </a:t>
            </a:r>
            <a:r>
              <a:rPr lang="en-US" dirty="0" smtClean="0"/>
              <a:t>period – engineering is “demystified”</a:t>
            </a:r>
            <a:endParaRPr lang="en-US" dirty="0"/>
          </a:p>
          <a:p>
            <a:r>
              <a:rPr lang="en-US" dirty="0" smtClean="0"/>
              <a:t>Encourages </a:t>
            </a:r>
            <a:r>
              <a:rPr lang="en-US" dirty="0"/>
              <a:t>creative thinking, self-directed learning</a:t>
            </a:r>
            <a:r>
              <a:rPr lang="en-US" dirty="0" smtClean="0"/>
              <a:t>, and </a:t>
            </a:r>
            <a:r>
              <a:rPr lang="en-US" dirty="0"/>
              <a:t>problem solving</a:t>
            </a:r>
          </a:p>
          <a:p>
            <a:r>
              <a:rPr lang="en-US" dirty="0" smtClean="0"/>
              <a:t>Experience “design-to-market” product development</a:t>
            </a:r>
          </a:p>
          <a:p>
            <a:r>
              <a:rPr lang="en-US" dirty="0" smtClean="0"/>
              <a:t>Promotes team building and sportsmanship</a:t>
            </a:r>
          </a:p>
          <a:p>
            <a:r>
              <a:rPr lang="en-US" dirty="0" smtClean="0"/>
              <a:t>Receive recognition and acclaim typically reserved for their peers in sports.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30 April 2015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Copyright © 2015  BEST Robotics, Inc.  All rights reserved.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4D9A1-690F-4284-9B9C-BD594826D5B3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04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30 April 2015</a:t>
            </a:r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Copyright © 2015  BEST Robotics, Inc.  All rights reserved.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67858-873B-41D0-A31D-A9114BEB7B67}" type="slidenum">
              <a:rPr lang="en-US" altLang="en-US" smtClean="0"/>
              <a:pPr/>
              <a:t>8</a:t>
            </a:fld>
            <a:endParaRPr lang="en-US" alt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8874784"/>
              </p:ext>
            </p:extLst>
          </p:nvPr>
        </p:nvGraphicFramePr>
        <p:xfrm>
          <a:off x="304800" y="1275080"/>
          <a:ext cx="8534400" cy="390652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706880"/>
                <a:gridCol w="1706880"/>
                <a:gridCol w="1706880"/>
                <a:gridCol w="1706880"/>
                <a:gridCol w="17068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Attributes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BEST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FIRST Lego</a:t>
                      </a:r>
                      <a:r>
                        <a:rPr lang="en-US" sz="1400" baseline="0" dirty="0" smtClean="0"/>
                        <a:t> League</a:t>
                      </a:r>
                      <a:endParaRPr lang="en-US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VEX Robotics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FIRST</a:t>
                      </a:r>
                      <a:r>
                        <a:rPr lang="en-US" sz="1400" baseline="0" dirty="0" smtClean="0"/>
                        <a:t> Robotics Competition</a:t>
                      </a:r>
                      <a:endParaRPr 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Team size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No limit; averages 20 students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Maximum 10 students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Maximum 5 students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No limit; averages 25 students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Education link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Aligned to schools; co-curricular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Cost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None to participating</a:t>
                      </a:r>
                      <a:r>
                        <a:rPr lang="en-US" sz="1400" baseline="0" dirty="0" smtClean="0"/>
                        <a:t> schools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Requires Lego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Mindstorms</a:t>
                      </a:r>
                      <a:r>
                        <a:rPr lang="en-US" sz="1400" baseline="0" dirty="0" smtClean="0"/>
                        <a:t> + FLL setup kit (annually)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Registration</a:t>
                      </a:r>
                      <a:r>
                        <a:rPr lang="en-US" sz="1400" baseline="0" dirty="0" smtClean="0"/>
                        <a:t> fee + event fee + kit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Event fee + kit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Price per team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$0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u="none" baseline="0" dirty="0" smtClean="0"/>
                        <a:t>$300 registration + </a:t>
                      </a:r>
                      <a:r>
                        <a:rPr lang="en-US" sz="1400" u="sng" baseline="0" dirty="0" smtClean="0"/>
                        <a:t>&gt;</a:t>
                      </a:r>
                      <a:r>
                        <a:rPr lang="en-US" sz="1400" baseline="0" dirty="0" smtClean="0"/>
                        <a:t> $500 for kits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baseline="0" dirty="0" smtClean="0"/>
                        <a:t>$100 + varies + $1,000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baseline="0" dirty="0" smtClean="0"/>
                        <a:t>$TBD for kit +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baseline="0" dirty="0" smtClean="0"/>
                        <a:t>$5,000 per event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Kit type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Electronics + materials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baseline="0" dirty="0" smtClean="0"/>
                        <a:t>Electronics + fabricated parts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baseline="0" dirty="0" smtClean="0"/>
                        <a:t>Electronics + fabricated parts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baseline="0" dirty="0" smtClean="0"/>
                        <a:t>Electronics + fabricated parts + materials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baseline="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666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5626</TotalTime>
  <Words>607</Words>
  <Application>Microsoft Office PowerPoint</Application>
  <PresentationFormat>On-screen Show (4:3)</PresentationFormat>
  <Paragraphs>111</Paragraphs>
  <Slides>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Design</vt:lpstr>
      <vt:lpstr>PowerPoint Presentation</vt:lpstr>
      <vt:lpstr>Agenda</vt:lpstr>
      <vt:lpstr>Mission</vt:lpstr>
      <vt:lpstr>BEST Program</vt:lpstr>
      <vt:lpstr>BEST and Engineering Design Process</vt:lpstr>
      <vt:lpstr>BEST Divisions</vt:lpstr>
      <vt:lpstr>BEST Benefits to Students</vt:lpstr>
      <vt:lpstr>Comparisons</vt:lpstr>
    </vt:vector>
  </TitlesOfParts>
  <Company>Raytheon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BEST Sponsors</dc:title>
  <dc:creator>Raytheon</dc:creator>
  <cp:lastModifiedBy>Holsenbeck, Elizabeth</cp:lastModifiedBy>
  <cp:revision>290</cp:revision>
  <cp:lastPrinted>2005-03-19T20:50:59Z</cp:lastPrinted>
  <dcterms:created xsi:type="dcterms:W3CDTF">2004-03-29T22:57:05Z</dcterms:created>
  <dcterms:modified xsi:type="dcterms:W3CDTF">2016-02-29T18:28:33Z</dcterms:modified>
</cp:coreProperties>
</file>